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72"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3792"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F2A33-C6C9-4885-BAD6-685053493429}" type="datetimeFigureOut">
              <a:rPr lang="en-GB" smtClean="0"/>
              <a:t>10/09/2023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E0495-110A-4216-9A9A-F184A369E0CF}" type="slidenum">
              <a:rPr lang="en-GB" smtClean="0"/>
              <a:t>‹#›</a:t>
            </a:fld>
            <a:endParaRPr lang="en-GB"/>
          </a:p>
        </p:txBody>
      </p:sp>
    </p:spTree>
    <p:extLst>
      <p:ext uri="{BB962C8B-B14F-4D97-AF65-F5344CB8AC3E}">
        <p14:creationId xmlns:p14="http://schemas.microsoft.com/office/powerpoint/2010/main" val="2781570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Scrum is like a playbook for teams to work together better. It helps tackle tricky projects by breaking them into smaller parts and focusing on what's most important. It's all about being flexible and learning as we go. Scrum has five key values: Commitment, Focus, Openness, Respect, and Courage. Teams work in short bursts called Sprints, where they get things done fast. They meet often to talk about what's going well and what needs improvement. Scrum gives a clear view of progress, making teamwork smoother and goals easier to achieve.</a:t>
            </a: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a:t>
            </a:fld>
            <a:endParaRPr lang="en-GB"/>
          </a:p>
        </p:txBody>
      </p:sp>
    </p:spTree>
    <p:extLst>
      <p:ext uri="{BB962C8B-B14F-4D97-AF65-F5344CB8AC3E}">
        <p14:creationId xmlns:p14="http://schemas.microsoft.com/office/powerpoint/2010/main" val="1564635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Sprint Planning is the launchpad for a successful Sprint in Scrum. It's where the magic begins as the Scrum Team gathers to shape the upcoming journey.</a:t>
            </a:r>
          </a:p>
          <a:p>
            <a:pPr algn="l"/>
            <a:r>
              <a:rPr lang="en-GB" b="0" i="0" dirty="0">
                <a:solidFill>
                  <a:srgbClr val="D1D5DB"/>
                </a:solidFill>
                <a:effectLst/>
                <a:latin typeface="Söhne"/>
              </a:rPr>
              <a:t>During this crucial event, two essential activities take place. First, the Product Owner outlines why the upcoming Sprint is valuable, providing a clear sense of purpose through the Sprint Goal. This sets the team's sights on a common objective that aligns with the overall product vision.</a:t>
            </a:r>
          </a:p>
          <a:p>
            <a:pPr algn="l"/>
            <a:r>
              <a:rPr lang="en-GB" b="0" i="0" dirty="0">
                <a:solidFill>
                  <a:srgbClr val="D1D5DB"/>
                </a:solidFill>
                <a:effectLst/>
                <a:latin typeface="Söhne"/>
              </a:rPr>
              <a:t>Secondly, the Scrum Team collaborates to determine how to turn items from the Product Backlog into a valuable Increment. They evaluate what can be achieved within the Sprint and create a plan, often breaking down items into smaller, manageable tasks. This collaborative effort ensures that everyone understands their roles and responsibilities in achieving the Sprint Goal.</a:t>
            </a:r>
          </a:p>
          <a:p>
            <a:pPr algn="l"/>
            <a:r>
              <a:rPr lang="en-GB" b="0" i="0" dirty="0">
                <a:solidFill>
                  <a:srgbClr val="D1D5DB"/>
                </a:solidFill>
                <a:effectLst/>
                <a:latin typeface="Söhne"/>
              </a:rPr>
              <a:t>Sprint Planning is not just a meeting; it's the blueprint for the entire Sprint. It creates focus, clarity, and a shared commitment to delivering value. With a well-defined Sprint Goal and a clear plan, the Scrum Team embarks on their journey with confidence, ready to make a meaningful impact.</a:t>
            </a:r>
          </a:p>
          <a:p>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10</a:t>
            </a:fld>
            <a:endParaRPr lang="en-GB"/>
          </a:p>
        </p:txBody>
      </p:sp>
    </p:spTree>
    <p:extLst>
      <p:ext uri="{BB962C8B-B14F-4D97-AF65-F5344CB8AC3E}">
        <p14:creationId xmlns:p14="http://schemas.microsoft.com/office/powerpoint/2010/main" val="360152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Daily Scrum, a brief daily gathering of the Developers, is like a compass that keeps the Scrum Team on course. In just 15 minutes, they inspect their progress, share updates, and adapt their plan for the day. This daily ritual promotes open communication, swift decision-making, and empowers self-management. It's a vital checkpoint that ensures everyone is aligned and focused on the Sprint Goal. By fostering collaboration and transparency, the Daily Scrum sets the team up for success, helping them navigate the complexities of their work effectively.</a:t>
            </a: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11</a:t>
            </a:fld>
            <a:endParaRPr lang="en-GB"/>
          </a:p>
        </p:txBody>
      </p:sp>
    </p:spTree>
    <p:extLst>
      <p:ext uri="{BB962C8B-B14F-4D97-AF65-F5344CB8AC3E}">
        <p14:creationId xmlns:p14="http://schemas.microsoft.com/office/powerpoint/2010/main" val="498024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Sprint Review, a pivotal event in Scrum, is where we showcase the fruits of our </a:t>
            </a:r>
            <a:r>
              <a:rPr lang="en-GB" b="0" i="0" dirty="0" err="1">
                <a:solidFill>
                  <a:srgbClr val="D1D5DB"/>
                </a:solidFill>
                <a:effectLst/>
                <a:latin typeface="Söhne"/>
              </a:rPr>
              <a:t>labor</a:t>
            </a:r>
            <a:r>
              <a:rPr lang="en-GB" b="0" i="0" dirty="0">
                <a:solidFill>
                  <a:srgbClr val="D1D5DB"/>
                </a:solidFill>
                <a:effectLst/>
                <a:latin typeface="Söhne"/>
              </a:rPr>
              <a:t> from the Sprint. It's a dynamic working session where the Scrum Team presents what they've accomplished, inviting stakeholders to inspect the outcomes and offer feedback. This open dialogue is crucial for ensuring that the product aligns with stakeholder expectations. Together, we review what went well, what didn't, and adapt the Product Backlog accordingly. It's a collaborative step towards continuous improvement and product evolution, making the Sprint Review a cornerstone of Scrum's success.</a:t>
            </a: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12</a:t>
            </a:fld>
            <a:endParaRPr lang="en-GB"/>
          </a:p>
        </p:txBody>
      </p:sp>
    </p:spTree>
    <p:extLst>
      <p:ext uri="{BB962C8B-B14F-4D97-AF65-F5344CB8AC3E}">
        <p14:creationId xmlns:p14="http://schemas.microsoft.com/office/powerpoint/2010/main" val="4192647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In the Sprint Retrospective, we turn our gaze inward, focusing on the continuous improvement of the Scrum Team. This vital event is a dedicated space to reflect on the Sprint, highlighting what went smoothly, the challenges we faced, and most importantly, actionable ways to enhance our quality and effectiveness. It's an open, blame-free discussion that fosters a culture of learning and growth. By identifying and implementing improvements, we ensure that each Sprint is better than the last. The Sprint Retrospective is where we fine-tune our Scrum practices, making it a key driver of our success.</a:t>
            </a: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13</a:t>
            </a:fld>
            <a:endParaRPr lang="en-GB"/>
          </a:p>
        </p:txBody>
      </p:sp>
    </p:spTree>
    <p:extLst>
      <p:ext uri="{BB962C8B-B14F-4D97-AF65-F5344CB8AC3E}">
        <p14:creationId xmlns:p14="http://schemas.microsoft.com/office/powerpoint/2010/main" val="2031943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Scrum artifacts are the building blocks of transparency and visibility in our Scrum journey. They play a crucial role in helping us achieve the ultimate target: the Product Goal.</a:t>
            </a:r>
          </a:p>
          <a:p>
            <a:r>
              <a:rPr lang="en-GB" dirty="0">
                <a:effectLst/>
              </a:rPr>
              <a:t>First, we have the Product Backlog. Imagine it as our dynamic to-do list, a repository of everything that needs to be done to improve our product. It's not static; it evolves and refines as we gain more insights, always keeping our work aligned with our objectives.</a:t>
            </a:r>
          </a:p>
          <a:p>
            <a:r>
              <a:rPr lang="en-GB" dirty="0">
                <a:effectLst/>
              </a:rPr>
              <a:t>Then, there's the Sprint Backlog, a focused snapshot of what we aim to accomplish in the current Sprint. It's like our battle plan, created collectively by the team. It ensures we're all on the same page about what needs to be done.</a:t>
            </a:r>
          </a:p>
          <a:p>
            <a:r>
              <a:rPr lang="en-GB" dirty="0">
                <a:effectLst/>
              </a:rPr>
              <a:t>Lastly, we have the Increment. Think of it as a building block of our product. Each Increment is a concrete step forward, thoroughly validated and ready to deliver value. It's the culmination of our efforts in a Sprint.</a:t>
            </a:r>
          </a:p>
          <a:p>
            <a:r>
              <a:rPr lang="en-GB" dirty="0">
                <a:effectLst/>
              </a:rPr>
              <a:t>These artifacts are not just documents; they are our compass, guiding us toward our Product Goal. They enable us to inspect, adapt, and make informed decisions. In essence, they are the backbone of Scrum, helping us navigate the complex landscape of product development with clarity and purpose.</a:t>
            </a:r>
          </a:p>
          <a:p>
            <a:pPr algn="l"/>
            <a:r>
              <a:rPr lang="en-GB" b="0" i="0" dirty="0">
                <a:solidFill>
                  <a:srgbClr val="FFFFFF"/>
                </a:solidFill>
                <a:effectLst/>
                <a:latin typeface="Söhne"/>
              </a:rPr>
              <a:t>Regenerate</a:t>
            </a:r>
          </a:p>
          <a:p>
            <a:br>
              <a:rPr lang="en-GB" b="0" i="0" dirty="0">
                <a:solidFill>
                  <a:srgbClr val="FFFFFF"/>
                </a:solidFill>
                <a:effectLst/>
                <a:latin typeface="Söhne"/>
              </a:rPr>
            </a:b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14</a:t>
            </a:fld>
            <a:endParaRPr lang="en-GB"/>
          </a:p>
        </p:txBody>
      </p:sp>
    </p:spTree>
    <p:extLst>
      <p:ext uri="{BB962C8B-B14F-4D97-AF65-F5344CB8AC3E}">
        <p14:creationId xmlns:p14="http://schemas.microsoft.com/office/powerpoint/2010/main" val="227643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Söhne"/>
              </a:rPr>
              <a:t>The Product Backlog is our dynamic roadmap for product improvement. It's a prioritized list of tasks, continuously shaped and refined as we gain insights and our goals evolve. Within it, we find items that can be tackled in a single Sprint, making it actionable. This backlog serves as our guide, helping us decide what to work on next and ensuring that our efforts are always aligned with our product's vision. It's a living document that adapts to our ever-changing needs, keeping us on the path to delivering value with precision.</a:t>
            </a:r>
          </a:p>
          <a:p>
            <a:br>
              <a:rPr lang="en-GB" b="0" i="0" dirty="0">
                <a:solidFill>
                  <a:srgbClr val="FFFFFF"/>
                </a:solidFill>
                <a:effectLst/>
                <a:latin typeface="Söhne"/>
              </a:rPr>
            </a:b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15</a:t>
            </a:fld>
            <a:endParaRPr lang="en-GB"/>
          </a:p>
        </p:txBody>
      </p:sp>
    </p:spTree>
    <p:extLst>
      <p:ext uri="{BB962C8B-B14F-4D97-AF65-F5344CB8AC3E}">
        <p14:creationId xmlns:p14="http://schemas.microsoft.com/office/powerpoint/2010/main" val="61219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Sprint Backlog is our action plan for the Sprint, crafted by the Developers. It houses the Sprint Goal, chosen Product Backlog items, and the strategy for crafting the Increment. Think of it as our project blueprint, ensuring everyone knows what we're building and how we'll get there. And at the core of it all, we have the Sprint Goal, a guiding star that keeps us on track and united in purpose. It's the beacon that shines a light on our objective for the Sprint, ensuring that every step we take leads us closer to success.</a:t>
            </a: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16</a:t>
            </a:fld>
            <a:endParaRPr lang="en-GB"/>
          </a:p>
        </p:txBody>
      </p:sp>
    </p:spTree>
    <p:extLst>
      <p:ext uri="{BB962C8B-B14F-4D97-AF65-F5344CB8AC3E}">
        <p14:creationId xmlns:p14="http://schemas.microsoft.com/office/powerpoint/2010/main" val="3957519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Söhne"/>
              </a:rPr>
              <a:t>An Increment is a meaningful building block on our journey to achieve the Product Goal. It's not just a step; it's a tangible, usable outcome that contributes real value to the product. Before we call it complete, each Increment undergoes rigorous verification, ensuring it meets the high-quality standards we demand.</a:t>
            </a:r>
          </a:p>
          <a:p>
            <a:pPr algn="l"/>
            <a:r>
              <a:rPr lang="en-GB" b="0" i="0" dirty="0">
                <a:solidFill>
                  <a:srgbClr val="FFFFFF"/>
                </a:solidFill>
                <a:effectLst/>
                <a:latin typeface="Söhne"/>
              </a:rPr>
              <a:t>But how do we define when something is truly "done"? That's where the Commitment: Definition of Done comes into play. It's our quality checklist, our set of criteria that an Increment must satisfy. This commitment guarantees that we don't cut corners or compromise on quality. It's a shared understanding among the Scrum Team, a contract we uphold to maintain excellence.</a:t>
            </a:r>
          </a:p>
          <a:p>
            <a:pPr algn="l"/>
            <a:r>
              <a:rPr lang="en-GB" b="0" i="0" dirty="0">
                <a:solidFill>
                  <a:srgbClr val="FFFFFF"/>
                </a:solidFill>
                <a:effectLst/>
                <a:latin typeface="Söhne"/>
              </a:rPr>
              <a:t>So, with every Increment, we're not just progressing; we're advancing with purpose and precision, making sure that each step we take is not only in the right direction but also of the highest quality. This is how Scrum helps us consistently deliver outstanding results.</a:t>
            </a:r>
          </a:p>
          <a:p>
            <a:br>
              <a:rPr lang="en-GB" b="0" i="0" dirty="0">
                <a:solidFill>
                  <a:srgbClr val="FFFFFF"/>
                </a:solidFill>
                <a:effectLst/>
                <a:latin typeface="Söhne"/>
              </a:rPr>
            </a:b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17</a:t>
            </a:fld>
            <a:endParaRPr lang="en-GB"/>
          </a:p>
        </p:txBody>
      </p:sp>
    </p:spTree>
    <p:extLst>
      <p:ext uri="{BB962C8B-B14F-4D97-AF65-F5344CB8AC3E}">
        <p14:creationId xmlns:p14="http://schemas.microsoft.com/office/powerpoint/2010/main" val="432184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In closing, Scrum isn't just a framework; it's a philosophy. It's built on the solid foundation of empiricism, where we learn from experience and base decisions on what we observe. It's driven by lean thinking, minimizing waste while maximizing value. And it's guided by five core values: Commitment, Focus, Openness, Respect, and Courage, which shape our </a:t>
            </a:r>
            <a:r>
              <a:rPr lang="en-GB" b="0" i="0" dirty="0" err="1">
                <a:solidFill>
                  <a:srgbClr val="D1D5DB"/>
                </a:solidFill>
                <a:effectLst/>
                <a:latin typeface="Söhne"/>
              </a:rPr>
              <a:t>behaviors</a:t>
            </a:r>
            <a:r>
              <a:rPr lang="en-GB" b="0" i="0" dirty="0">
                <a:solidFill>
                  <a:srgbClr val="D1D5DB"/>
                </a:solidFill>
                <a:effectLst/>
                <a:latin typeface="Söhne"/>
              </a:rPr>
              <a:t> and interactions.</a:t>
            </a:r>
          </a:p>
          <a:p>
            <a:pPr algn="l"/>
            <a:r>
              <a:rPr lang="en-GB" b="0" i="0" dirty="0">
                <a:solidFill>
                  <a:srgbClr val="D1D5DB"/>
                </a:solidFill>
                <a:effectLst/>
                <a:latin typeface="Söhne"/>
              </a:rPr>
              <a:t>Scrum empowers teams to deliver value efficiently and adapt to the ever-changing landscape of complex problems. It's a journey of continuous improvement, where we inspect and adapt at every turn. With Scrum, we're not just working; we're evolving, innovating, and achieving our goals with clarity and purpose</a:t>
            </a:r>
          </a:p>
          <a:p>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18</a:t>
            </a:fld>
            <a:endParaRPr lang="en-GB"/>
          </a:p>
        </p:txBody>
      </p:sp>
    </p:spTree>
    <p:extLst>
      <p:ext uri="{BB962C8B-B14F-4D97-AF65-F5344CB8AC3E}">
        <p14:creationId xmlns:p14="http://schemas.microsoft.com/office/powerpoint/2010/main" val="339296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Now that we've explored the essence of Scrum, let's talk about how we can implement it within our organization effectively. The key to success lies in education, collaboration, and ongoing support.</a:t>
            </a:r>
          </a:p>
          <a:p>
            <a:pPr algn="l"/>
            <a:r>
              <a:rPr lang="en-GB" b="0" i="0" dirty="0">
                <a:solidFill>
                  <a:srgbClr val="D1D5DB"/>
                </a:solidFill>
                <a:effectLst/>
                <a:latin typeface="Söhne"/>
              </a:rPr>
              <a:t>First, invest in comprehensive training for our teams to ensure everyone understands Scrum's principles and practices. Knowledge is the foundation of success.</a:t>
            </a:r>
          </a:p>
          <a:p>
            <a:pPr algn="l"/>
            <a:r>
              <a:rPr lang="en-GB" b="0" i="0" dirty="0">
                <a:solidFill>
                  <a:srgbClr val="D1D5DB"/>
                </a:solidFill>
                <a:effectLst/>
                <a:latin typeface="Söhne"/>
              </a:rPr>
              <a:t>Second, foster a culture of collaboration. Scrum thrives on teamwork, so encourage open communication, transparency, and shared goals among our Scrum Team members.</a:t>
            </a:r>
          </a:p>
          <a:p>
            <a:pPr algn="l"/>
            <a:r>
              <a:rPr lang="en-GB" b="0" i="0" dirty="0">
                <a:solidFill>
                  <a:srgbClr val="D1D5DB"/>
                </a:solidFill>
                <a:effectLst/>
                <a:latin typeface="Söhne"/>
              </a:rPr>
              <a:t>Lastly, provide continuous support. Change can be challenging, and there will be hurdles along the way. We must be ready to adapt, learn from our experiences, and refine our Scrum processes as we go.</a:t>
            </a:r>
          </a:p>
          <a:p>
            <a:pPr algn="l"/>
            <a:r>
              <a:rPr lang="en-GB" b="0" i="0" dirty="0">
                <a:solidFill>
                  <a:srgbClr val="D1D5DB"/>
                </a:solidFill>
                <a:effectLst/>
                <a:latin typeface="Söhne"/>
              </a:rPr>
              <a:t>By focusing on training, collaboration, and ongoing support, we'll pave the way for a successful Scrum implementation that brings efficiency, adaptability, and value to our organization</a:t>
            </a:r>
          </a:p>
          <a:p>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19</a:t>
            </a:fld>
            <a:endParaRPr lang="en-GB"/>
          </a:p>
        </p:txBody>
      </p:sp>
    </p:spTree>
    <p:extLst>
      <p:ext uri="{BB962C8B-B14F-4D97-AF65-F5344CB8AC3E}">
        <p14:creationId xmlns:p14="http://schemas.microsoft.com/office/powerpoint/2010/main" val="243167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"Good day, everyone. Today, we'll explore Scrum, a game-changing framework for achieving goals efficiently. It promotes teamwork, adaptability, and clear progress tracking. Let's delve in."</a:t>
            </a: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2</a:t>
            </a:fld>
            <a:endParaRPr lang="en-GB"/>
          </a:p>
        </p:txBody>
      </p:sp>
    </p:spTree>
    <p:extLst>
      <p:ext uri="{BB962C8B-B14F-4D97-AF65-F5344CB8AC3E}">
        <p14:creationId xmlns:p14="http://schemas.microsoft.com/office/powerpoint/2010/main" val="2963213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Thank you for your attention today. We're excited to embark on this Scrum journey, which promises to elevate our work and deliver increased value. Together, we'll embrace Scrum's principles, collaborate effectively, and continually improve our processes. Here's to a future of enhanced productivity and success.</a:t>
            </a: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20</a:t>
            </a:fld>
            <a:endParaRPr lang="en-GB"/>
          </a:p>
        </p:txBody>
      </p:sp>
    </p:spTree>
    <p:extLst>
      <p:ext uri="{BB962C8B-B14F-4D97-AF65-F5344CB8AC3E}">
        <p14:creationId xmlns:p14="http://schemas.microsoft.com/office/powerpoint/2010/main" val="57860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Scrum Guide, created in the 1990s, is our trusty map to unlock Scrum's potential. It lays out Scrum's core elements, rules, and guiding principles, all vital for delivering value efficiently. This document evolves with the ever-changing landscape, making Scrum adaptable to various domains. It's a compass that ensures we stay on course towards effective value delivery."</a:t>
            </a:r>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3</a:t>
            </a:fld>
            <a:endParaRPr lang="en-GB"/>
          </a:p>
        </p:txBody>
      </p:sp>
    </p:spTree>
    <p:extLst>
      <p:ext uri="{BB962C8B-B14F-4D97-AF65-F5344CB8AC3E}">
        <p14:creationId xmlns:p14="http://schemas.microsoft.com/office/powerpoint/2010/main" val="1352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Scrum, a nimble framework, is your ally in tackling complex problems with agility. At its core, Scrum </a:t>
            </a:r>
            <a:r>
              <a:rPr lang="en-GB" b="0" i="0" dirty="0" err="1">
                <a:solidFill>
                  <a:srgbClr val="D1D5DB"/>
                </a:solidFill>
                <a:effectLst/>
                <a:latin typeface="Söhne"/>
              </a:rPr>
              <a:t>centers</a:t>
            </a:r>
            <a:r>
              <a:rPr lang="en-GB" b="0" i="0" dirty="0">
                <a:solidFill>
                  <a:srgbClr val="D1D5DB"/>
                </a:solidFill>
                <a:effectLst/>
                <a:latin typeface="Söhne"/>
              </a:rPr>
              <a:t> around four essential activities that drive results.</a:t>
            </a:r>
          </a:p>
          <a:p>
            <a:pPr algn="l"/>
            <a:r>
              <a:rPr lang="en-GB" b="0" i="0" dirty="0">
                <a:solidFill>
                  <a:srgbClr val="D1D5DB"/>
                </a:solidFill>
                <a:effectLst/>
                <a:latin typeface="Söhne"/>
              </a:rPr>
              <a:t>Firstly, we have the 'Product Backlog.' Think of it as your to-do list, but smarter. It's an ever-evolving repository of what needs to be done, continuously refined to maximize its value.</a:t>
            </a:r>
          </a:p>
          <a:p>
            <a:pPr algn="l"/>
            <a:r>
              <a:rPr lang="en-GB" b="0" i="0" dirty="0">
                <a:solidFill>
                  <a:srgbClr val="D1D5DB"/>
                </a:solidFill>
                <a:effectLst/>
                <a:latin typeface="Söhne"/>
              </a:rPr>
              <a:t>Next up is the 'Sprint.' Picture this as a focused, time-boxed effort, typically lasting a month or less. It's where the magic happens, turning items from the Product Backlog into a valuable Increment.</a:t>
            </a:r>
          </a:p>
          <a:p>
            <a:pPr algn="l"/>
            <a:r>
              <a:rPr lang="en-GB" b="0" i="0" dirty="0">
                <a:solidFill>
                  <a:srgbClr val="D1D5DB"/>
                </a:solidFill>
                <a:effectLst/>
                <a:latin typeface="Söhne"/>
              </a:rPr>
              <a:t>Now, 'Inspection.' Regularly checking and evaluating progress. It ensures that we're on the right path and allows us to spot issues early, keeping our efforts on track.</a:t>
            </a:r>
          </a:p>
          <a:p>
            <a:pPr algn="l"/>
            <a:r>
              <a:rPr lang="en-GB" b="0" i="0" dirty="0">
                <a:solidFill>
                  <a:srgbClr val="D1D5DB"/>
                </a:solidFill>
                <a:effectLst/>
                <a:latin typeface="Söhne"/>
              </a:rPr>
              <a:t>Lastly, 'Adaptation.' When we detect deviations or problems, we adjust swiftly. It's about continuous improvement, making sure we're always moving forward.</a:t>
            </a:r>
          </a:p>
          <a:p>
            <a:pPr algn="l"/>
            <a:r>
              <a:rPr lang="en-GB" b="0" i="0" dirty="0">
                <a:solidFill>
                  <a:srgbClr val="D1D5DB"/>
                </a:solidFill>
                <a:effectLst/>
                <a:latin typeface="Söhne"/>
              </a:rPr>
              <a:t>So, Scrum is your dynamic companion, offering a structured yet flexible approach to conquer complexity and deliver value effectively."</a:t>
            </a:r>
          </a:p>
          <a:p>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4</a:t>
            </a:fld>
            <a:endParaRPr lang="en-GB"/>
          </a:p>
        </p:txBody>
      </p:sp>
    </p:spTree>
    <p:extLst>
      <p:ext uri="{BB962C8B-B14F-4D97-AF65-F5344CB8AC3E}">
        <p14:creationId xmlns:p14="http://schemas.microsoft.com/office/powerpoint/2010/main" val="160929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Scrum, the foundation of modern project management, stands firmly on two powerful pillars: empiricism and lean thinking.</a:t>
            </a:r>
          </a:p>
          <a:p>
            <a:pPr algn="l"/>
            <a:r>
              <a:rPr lang="en-GB" b="0" i="0" dirty="0">
                <a:solidFill>
                  <a:srgbClr val="D1D5DB"/>
                </a:solidFill>
                <a:effectLst/>
                <a:latin typeface="Söhne"/>
              </a:rPr>
              <a:t>Firstly, let's talk about empiricism. Scrum is all about learning from experience. It believes that knowledge is gained through real-world practice and decisions based on observations. By emphasizing empiricism, Scrum encourages teams to be in touch with reality, making informed choices, and adapting swiftly. It's like a continuous feedback loop, where each action informs the next, leading to refined processes and outcomes.</a:t>
            </a:r>
          </a:p>
          <a:p>
            <a:pPr algn="l"/>
            <a:r>
              <a:rPr lang="en-GB" b="0" i="0" dirty="0">
                <a:solidFill>
                  <a:srgbClr val="D1D5DB"/>
                </a:solidFill>
                <a:effectLst/>
                <a:latin typeface="Söhne"/>
              </a:rPr>
              <a:t>Secondly, we have lean thinking. Scrum is highly efficient because it's rooted in this principle. Lean thinking is all about minimizing waste and focusing solely on what adds value. In Scrum, you'll find no room for unnecessary meetings, tasks, or features. Everything is streamlined to deliver the maximum benefit with the least effort.</a:t>
            </a:r>
          </a:p>
          <a:p>
            <a:pPr algn="l"/>
            <a:r>
              <a:rPr lang="en-GB" b="0" i="0" dirty="0">
                <a:solidFill>
                  <a:srgbClr val="D1D5DB"/>
                </a:solidFill>
                <a:effectLst/>
                <a:latin typeface="Söhne"/>
              </a:rPr>
              <a:t>So, in essence, Scrum is your beacon to efficiency and effectiveness. It's a framework that harnesses the power of empiricism and lean thinking, guiding you toward success by leveraging your experiences and eliminating wasteful practices. Embrace Scrum, and you'll find yourself on a path to improved outcomes and productivity.</a:t>
            </a:r>
          </a:p>
        </p:txBody>
      </p:sp>
      <p:sp>
        <p:nvSpPr>
          <p:cNvPr id="4" name="Slide Number Placeholder 3"/>
          <p:cNvSpPr>
            <a:spLocks noGrp="1"/>
          </p:cNvSpPr>
          <p:nvPr>
            <p:ph type="sldNum" sz="quarter" idx="5"/>
          </p:nvPr>
        </p:nvSpPr>
        <p:spPr/>
        <p:txBody>
          <a:bodyPr/>
          <a:lstStyle/>
          <a:p>
            <a:fld id="{596E0495-110A-4216-9A9A-F184A369E0CF}" type="slidenum">
              <a:rPr lang="en-GB" smtClean="0"/>
              <a:t>5</a:t>
            </a:fld>
            <a:endParaRPr lang="en-GB"/>
          </a:p>
        </p:txBody>
      </p:sp>
    </p:spTree>
    <p:extLst>
      <p:ext uri="{BB962C8B-B14F-4D97-AF65-F5344CB8AC3E}">
        <p14:creationId xmlns:p14="http://schemas.microsoft.com/office/powerpoint/2010/main" val="2730108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Scrum, the dynamic framework for achieving goals, is not just about processes and practices; it's deeply rooted in a set of five core values that shape how Scrum teams operate. These values are Commitment, Focus, Openness, Respect, and Courage.</a:t>
            </a:r>
          </a:p>
          <a:p>
            <a:pPr algn="l">
              <a:buFont typeface="+mj-lt"/>
              <a:buAutoNum type="arabicPeriod"/>
            </a:pPr>
            <a:r>
              <a:rPr lang="en-GB" b="0" i="0" dirty="0">
                <a:solidFill>
                  <a:srgbClr val="D1D5DB"/>
                </a:solidFill>
                <a:effectLst/>
                <a:latin typeface="Söhne"/>
              </a:rPr>
              <a:t>Commitment: Scrum teams commit to achieving their goals. This commitment is not just about meeting deadlines; it's a dedication to delivering high-quality work. Each team member commits to supporting one another, fostering a collaborative environment where everyone is aligned towards a common objective.</a:t>
            </a:r>
          </a:p>
          <a:p>
            <a:pPr algn="l">
              <a:buFont typeface="+mj-lt"/>
              <a:buAutoNum type="arabicPeriod"/>
            </a:pPr>
            <a:r>
              <a:rPr lang="en-GB" b="0" i="0" dirty="0">
                <a:solidFill>
                  <a:srgbClr val="D1D5DB"/>
                </a:solidFill>
                <a:effectLst/>
                <a:latin typeface="Söhne"/>
              </a:rPr>
              <a:t>Focus: Focus is about zeroing in on what truly matters. In Scrum, teams prioritize their work ruthlessly, concentrating on tasks that bring the most value. Distractions are minimized, ensuring that the team's energy is </a:t>
            </a:r>
            <a:r>
              <a:rPr lang="en-GB" b="0" i="0" dirty="0" err="1">
                <a:solidFill>
                  <a:srgbClr val="D1D5DB"/>
                </a:solidFill>
                <a:effectLst/>
                <a:latin typeface="Söhne"/>
              </a:rPr>
              <a:t>channeled</a:t>
            </a:r>
            <a:r>
              <a:rPr lang="en-GB" b="0" i="0" dirty="0">
                <a:solidFill>
                  <a:srgbClr val="D1D5DB"/>
                </a:solidFill>
                <a:effectLst/>
                <a:latin typeface="Söhne"/>
              </a:rPr>
              <a:t> into tasks that drive progress.</a:t>
            </a:r>
          </a:p>
          <a:p>
            <a:pPr algn="l">
              <a:buFont typeface="+mj-lt"/>
              <a:buAutoNum type="arabicPeriod"/>
            </a:pPr>
            <a:r>
              <a:rPr lang="en-GB" b="0" i="0" dirty="0">
                <a:solidFill>
                  <a:srgbClr val="D1D5DB"/>
                </a:solidFill>
                <a:effectLst/>
                <a:latin typeface="Söhne"/>
              </a:rPr>
              <a:t>Openness: Scrum thrives on transparency and open communication. Teams are encouraged to be open about their work and challenges. This openness fosters trust within the team and with stakeholders, leading to better collaboration and problem-solving.</a:t>
            </a:r>
          </a:p>
          <a:p>
            <a:pPr algn="l">
              <a:buFont typeface="+mj-lt"/>
              <a:buAutoNum type="arabicPeriod"/>
            </a:pPr>
            <a:r>
              <a:rPr lang="en-GB" b="0" i="0" dirty="0">
                <a:solidFill>
                  <a:srgbClr val="D1D5DB"/>
                </a:solidFill>
                <a:effectLst/>
                <a:latin typeface="Söhne"/>
              </a:rPr>
              <a:t>Respect: Respect is at the heart of Scrum. Team members respect each other's abilities, opinions, and contributions. This mutual respect results in a supportive atmosphere where everyone feels valued and empowered to share their ideas.</a:t>
            </a:r>
          </a:p>
          <a:p>
            <a:pPr algn="l">
              <a:buFont typeface="+mj-lt"/>
              <a:buAutoNum type="arabicPeriod"/>
            </a:pPr>
            <a:r>
              <a:rPr lang="en-GB" b="0" i="0" dirty="0">
                <a:solidFill>
                  <a:srgbClr val="D1D5DB"/>
                </a:solidFill>
                <a:effectLst/>
                <a:latin typeface="Söhne"/>
              </a:rPr>
              <a:t>Courage: Scrum encourages teams to have the courage to do the right thing, even when it's difficult. This means addressing issues head-on, taking calculated risks, and making decisions that benefit the team and the project.</a:t>
            </a:r>
          </a:p>
          <a:p>
            <a:pPr algn="l"/>
            <a:r>
              <a:rPr lang="en-GB" b="0" i="0" dirty="0">
                <a:solidFill>
                  <a:srgbClr val="D1D5DB"/>
                </a:solidFill>
                <a:effectLst/>
                <a:latin typeface="Söhne"/>
              </a:rPr>
              <a:t>These five values serve as a compass for Scrum teams, guiding their actions and interactions. They create a culture of collaboration, accountability, and continuous improvement. When Scrum teams embrace these values, they not only deliver better results but also enjoy a more fulfilling and effective work experience.</a:t>
            </a:r>
          </a:p>
          <a:p>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6</a:t>
            </a:fld>
            <a:endParaRPr lang="en-GB"/>
          </a:p>
        </p:txBody>
      </p:sp>
    </p:spTree>
    <p:extLst>
      <p:ext uri="{BB962C8B-B14F-4D97-AF65-F5344CB8AC3E}">
        <p14:creationId xmlns:p14="http://schemas.microsoft.com/office/powerpoint/2010/main" val="4118103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The Scrum Team lies at the core of the Scrum framework, and it's a powerhouse of collaboration. This team is a well-rounded trio, comprising a Product Owner, Developers, and a Scrum Master.</a:t>
            </a:r>
          </a:p>
          <a:p>
            <a:pPr algn="l"/>
            <a:r>
              <a:rPr lang="en-GB" b="0" i="0" dirty="0">
                <a:solidFill>
                  <a:srgbClr val="D1D5DB"/>
                </a:solidFill>
                <a:effectLst/>
                <a:latin typeface="Söhne"/>
              </a:rPr>
              <a:t>Within this cross-functional and self-managing unit, there are no hierarchies or sub-teams. They're all united by a singular purpose: achieving a shared goal, known as the Product Goal. It's about fostering a cohesive group of professionals who come together to tackle complex tasks, combining their unique skills and expertise.</a:t>
            </a:r>
          </a:p>
          <a:p>
            <a:pPr algn="l"/>
            <a:r>
              <a:rPr lang="en-GB" b="0" i="0" dirty="0">
                <a:solidFill>
                  <a:srgbClr val="D1D5DB"/>
                </a:solidFill>
                <a:effectLst/>
                <a:latin typeface="Söhne"/>
              </a:rPr>
              <a:t>This tight-knit collaboration within the Scrum Team ensures that everyone is on the same page, working harmoniously towards the same objective. Together, they are the driving force behind Scrum's success in delivering value effectively and efficiently.</a:t>
            </a:r>
          </a:p>
          <a:p>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7</a:t>
            </a:fld>
            <a:endParaRPr lang="en-GB"/>
          </a:p>
        </p:txBody>
      </p:sp>
    </p:spTree>
    <p:extLst>
      <p:ext uri="{BB962C8B-B14F-4D97-AF65-F5344CB8AC3E}">
        <p14:creationId xmlns:p14="http://schemas.microsoft.com/office/powerpoint/2010/main" val="1324309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First on the list is the 'Sprint.' It's like the heartbeat of Scrum, a time-boxed effort where the magic happens. Sprints are typically a month or less and provide a consistent cadence for the team.</a:t>
            </a:r>
          </a:p>
          <a:p>
            <a:pPr algn="l"/>
            <a:r>
              <a:rPr lang="en-GB" b="0" i="0" dirty="0">
                <a:solidFill>
                  <a:srgbClr val="D1D5DB"/>
                </a:solidFill>
                <a:effectLst/>
                <a:latin typeface="Söhne"/>
              </a:rPr>
              <a:t>Then comes 'Sprint Planning.' This is where the Product Owner and Developers collaborate to define what work should be tackled during the Sprint. It's about setting clear objectives and priorities.</a:t>
            </a:r>
          </a:p>
          <a:p>
            <a:pPr algn="l"/>
            <a:r>
              <a:rPr lang="en-GB" b="0" i="0" dirty="0">
                <a:solidFill>
                  <a:srgbClr val="D1D5DB"/>
                </a:solidFill>
                <a:effectLst/>
                <a:latin typeface="Söhne"/>
              </a:rPr>
              <a:t>Every day, the team gathers for the 'Daily Scrum.' This short and focused meeting allows team members to discuss progress, align their efforts, and identify any roadblocks. It's all about keeping the team in sync.</a:t>
            </a:r>
          </a:p>
          <a:p>
            <a:pPr algn="l"/>
            <a:r>
              <a:rPr lang="en-GB" b="0" i="0" dirty="0">
                <a:solidFill>
                  <a:srgbClr val="D1D5DB"/>
                </a:solidFill>
                <a:effectLst/>
                <a:latin typeface="Söhne"/>
              </a:rPr>
              <a:t>At the end of the Sprint, we have the 'Sprint Review.' Here, the Scrum Team showcases what they've achieved during the Sprint to key stakeholders. It's a working session, not just a presentation, and it ensures that everyone is on the same page.</a:t>
            </a:r>
          </a:p>
          <a:p>
            <a:pPr algn="l"/>
            <a:r>
              <a:rPr lang="en-GB" b="0" i="0" dirty="0">
                <a:solidFill>
                  <a:srgbClr val="D1D5DB"/>
                </a:solidFill>
                <a:effectLst/>
                <a:latin typeface="Söhne"/>
              </a:rPr>
              <a:t>Lastly, we have the 'Sprint Retrospective.' This event is all about continuous improvement. The team reflects on what went well, what could be improved, and makes actionable plans for the next Sprint.</a:t>
            </a:r>
          </a:p>
          <a:p>
            <a:pPr algn="l"/>
            <a:r>
              <a:rPr lang="en-GB" b="0" i="0" dirty="0">
                <a:solidFill>
                  <a:srgbClr val="D1D5DB"/>
                </a:solidFill>
                <a:effectLst/>
                <a:latin typeface="Söhne"/>
              </a:rPr>
              <a:t>These five events are the pillars of Scrum, providing the structure and transparency needed to deliver value effectively. They keep the team focused, ensure regular inspection, and drive adaptation to make each Sprint better than the last.</a:t>
            </a:r>
          </a:p>
          <a:p>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8</a:t>
            </a:fld>
            <a:endParaRPr lang="en-GB"/>
          </a:p>
        </p:txBody>
      </p:sp>
    </p:spTree>
    <p:extLst>
      <p:ext uri="{BB962C8B-B14F-4D97-AF65-F5344CB8AC3E}">
        <p14:creationId xmlns:p14="http://schemas.microsoft.com/office/powerpoint/2010/main" val="22763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In Scrum, Sprints are the rhythmic heartbeat that keeps the framework pulsing with productivity and purpose. These fixed-duration time boxes, typically a month or less, bring a sense of predictability to the process. They serve as a commitment to deliver value within a defined timeframe.</a:t>
            </a:r>
          </a:p>
          <a:p>
            <a:pPr algn="l"/>
            <a:r>
              <a:rPr lang="en-GB" b="0" i="0" dirty="0">
                <a:solidFill>
                  <a:srgbClr val="D1D5DB"/>
                </a:solidFill>
                <a:effectLst/>
                <a:latin typeface="Söhne"/>
              </a:rPr>
              <a:t>During a Sprint, the Scrum Team focuses on creating a valuable Increment while maintaining quality standards. This regular cadence allows for a continuous inspection of progress, ensuring that the work aligns with the Sprint Goal. Sprints enable us to adapt and respond to changes efficiently. Like the steady rhythm of a heartbeat, Sprints provide the essential structure for Scrum's success, keeping the team on track and moving forward.</a:t>
            </a:r>
          </a:p>
          <a:p>
            <a:endParaRPr lang="en-GB" dirty="0"/>
          </a:p>
        </p:txBody>
      </p:sp>
      <p:sp>
        <p:nvSpPr>
          <p:cNvPr id="4" name="Slide Number Placeholder 3"/>
          <p:cNvSpPr>
            <a:spLocks noGrp="1"/>
          </p:cNvSpPr>
          <p:nvPr>
            <p:ph type="sldNum" sz="quarter" idx="5"/>
          </p:nvPr>
        </p:nvSpPr>
        <p:spPr/>
        <p:txBody>
          <a:bodyPr/>
          <a:lstStyle/>
          <a:p>
            <a:fld id="{596E0495-110A-4216-9A9A-F184A369E0CF}" type="slidenum">
              <a:rPr lang="en-GB" smtClean="0"/>
              <a:t>9</a:t>
            </a:fld>
            <a:endParaRPr lang="en-GB"/>
          </a:p>
        </p:txBody>
      </p:sp>
    </p:spTree>
    <p:extLst>
      <p:ext uri="{BB962C8B-B14F-4D97-AF65-F5344CB8AC3E}">
        <p14:creationId xmlns:p14="http://schemas.microsoft.com/office/powerpoint/2010/main" val="3625714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54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85078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2046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429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47767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35982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36706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2383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95846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66914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9/10/2023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68255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9/10/2023</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6589204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0">
          <p15:clr>
            <a:srgbClr val="F26B43"/>
          </p15:clr>
        </p15:guide>
        <p15:guide id="4" pos="6960">
          <p15:clr>
            <a:srgbClr val="F26B43"/>
          </p15:clr>
        </p15:guide>
        <p15:guide id="5" orient="horz" pos="3600">
          <p15:clr>
            <a:srgbClr val="F26B43"/>
          </p15:clr>
        </p15:guide>
        <p15:guide id="6"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F1DCD9-4684-4B84-AD73-6652C8BA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6CA8B7-89DD-98EC-9441-301FBEFE7615}"/>
              </a:ext>
            </a:extLst>
          </p:cNvPr>
          <p:cNvPicPr>
            <a:picLocks noChangeAspect="1"/>
          </p:cNvPicPr>
          <p:nvPr/>
        </p:nvPicPr>
        <p:blipFill rotWithShape="1">
          <a:blip r:embed="rId3"/>
          <a:srcRect r="6" b="15659"/>
          <a:stretch/>
        </p:blipFill>
        <p:spPr>
          <a:xfrm>
            <a:off x="20" y="10"/>
            <a:ext cx="12199237" cy="6857989"/>
          </a:xfrm>
          <a:prstGeom prst="rect">
            <a:avLst/>
          </a:prstGeom>
        </p:spPr>
      </p:pic>
      <p:sp>
        <p:nvSpPr>
          <p:cNvPr id="11" name="Freeform: Shape 10">
            <a:extLst>
              <a:ext uri="{FF2B5EF4-FFF2-40B4-BE49-F238E27FC236}">
                <a16:creationId xmlns:a16="http://schemas.microsoft.com/office/drawing/2014/main" id="{4BE6A732-8124-4A59-8EC9-BF4A1648A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26538" y="-2233466"/>
            <a:ext cx="6858000" cy="11324929"/>
          </a:xfrm>
          <a:custGeom>
            <a:avLst/>
            <a:gdLst>
              <a:gd name="connsiteX0" fmla="*/ 0 w 6858000"/>
              <a:gd name="connsiteY0" fmla="*/ 9303227 h 11262142"/>
              <a:gd name="connsiteX1" fmla="*/ 0 w 6858000"/>
              <a:gd name="connsiteY1" fmla="*/ 6495555 h 11262142"/>
              <a:gd name="connsiteX2" fmla="*/ 1 w 6858000"/>
              <a:gd name="connsiteY2" fmla="*/ 6495555 h 11262142"/>
              <a:gd name="connsiteX3" fmla="*/ 1 w 6858000"/>
              <a:gd name="connsiteY3" fmla="*/ 0 h 11262142"/>
              <a:gd name="connsiteX4" fmla="*/ 6858000 w 6858000"/>
              <a:gd name="connsiteY4" fmla="*/ 6015407 h 11262142"/>
              <a:gd name="connsiteX5" fmla="*/ 6858000 w 6858000"/>
              <a:gd name="connsiteY5" fmla="*/ 8999698 h 11262142"/>
              <a:gd name="connsiteX6" fmla="*/ 6858000 w 6858000"/>
              <a:gd name="connsiteY6" fmla="*/ 11262142 h 11262142"/>
              <a:gd name="connsiteX7" fmla="*/ 1 w 6858000"/>
              <a:gd name="connsiteY7" fmla="*/ 11262142 h 11262142"/>
              <a:gd name="connsiteX8" fmla="*/ 1 w 6858000"/>
              <a:gd name="connsiteY8" fmla="*/ 9303227 h 1126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1262142">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160890" y="1061686"/>
            <a:ext cx="8266139" cy="3793336"/>
          </a:xfrm>
        </p:spPr>
        <p:txBody>
          <a:bodyPr anchor="t">
            <a:normAutofit/>
          </a:bodyPr>
          <a:lstStyle/>
          <a:p>
            <a:r>
              <a:rPr lang="en-US" sz="6600" dirty="0">
                <a:solidFill>
                  <a:srgbClr val="FFFFFF"/>
                </a:solidFill>
              </a:rPr>
              <a:t>Introduction to Scrum</a:t>
            </a:r>
          </a:p>
        </p:txBody>
      </p:sp>
      <p:cxnSp>
        <p:nvCxnSpPr>
          <p:cNvPr id="13" name="Straight Connector 12">
            <a:extLst>
              <a:ext uri="{FF2B5EF4-FFF2-40B4-BE49-F238E27FC236}">
                <a16:creationId xmlns:a16="http://schemas.microsoft.com/office/drawing/2014/main" id="{EFDAA6A4-1F42-460B-A500-921EEB4BC0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6064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006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ople at the meeting desk">
            <a:extLst>
              <a:ext uri="{FF2B5EF4-FFF2-40B4-BE49-F238E27FC236}">
                <a16:creationId xmlns:a16="http://schemas.microsoft.com/office/drawing/2014/main" id="{964E512D-ADB9-7925-9E9E-0FA80A49476A}"/>
              </a:ext>
            </a:extLst>
          </p:cNvPr>
          <p:cNvPicPr>
            <a:picLocks noChangeAspect="1"/>
          </p:cNvPicPr>
          <p:nvPr/>
        </p:nvPicPr>
        <p:blipFill rotWithShape="1">
          <a:blip r:embed="rId3"/>
          <a:srcRect l="7179" r="18191" b="-2"/>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Sprint Planning</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Sprint Planning initiates a Sprint by defining a Sprint Goal and selecting items from the Product Backlog</a:t>
            </a:r>
          </a:p>
          <a:p>
            <a:pPr lvl="0"/>
            <a:r>
              <a:rPr lang="en-US" dirty="0"/>
              <a:t>The team collaboratively plans how to achieve the goal</a:t>
            </a:r>
          </a:p>
        </p:txBody>
      </p:sp>
    </p:spTree>
    <p:extLst>
      <p:ext uri="{BB962C8B-B14F-4D97-AF65-F5344CB8AC3E}">
        <p14:creationId xmlns:p14="http://schemas.microsoft.com/office/powerpoint/2010/main" val="110257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paper ships being led by a yellow ship">
            <a:extLst>
              <a:ext uri="{FF2B5EF4-FFF2-40B4-BE49-F238E27FC236}">
                <a16:creationId xmlns:a16="http://schemas.microsoft.com/office/drawing/2014/main" id="{EC883302-35A2-E42C-0DDC-FA749593B2F6}"/>
              </a:ext>
            </a:extLst>
          </p:cNvPr>
          <p:cNvPicPr>
            <a:picLocks noChangeAspect="1"/>
          </p:cNvPicPr>
          <p:nvPr/>
        </p:nvPicPr>
        <p:blipFill rotWithShape="1">
          <a:blip r:embed="rId3"/>
          <a:srcRect l="11573" r="-3"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Daily Scrum</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The Daily Scrum is a short, daily meeting for the Developers to inspect progress and adapt their plan for the day</a:t>
            </a:r>
          </a:p>
          <a:p>
            <a:pPr lvl="0"/>
            <a:r>
              <a:rPr lang="en-US" dirty="0"/>
              <a:t>It enhances communication, decision-making, and self-management</a:t>
            </a:r>
          </a:p>
        </p:txBody>
      </p:sp>
    </p:spTree>
    <p:extLst>
      <p:ext uri="{BB962C8B-B14F-4D97-AF65-F5344CB8AC3E}">
        <p14:creationId xmlns:p14="http://schemas.microsoft.com/office/powerpoint/2010/main" val="3809585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arting line of a race track">
            <a:extLst>
              <a:ext uri="{FF2B5EF4-FFF2-40B4-BE49-F238E27FC236}">
                <a16:creationId xmlns:a16="http://schemas.microsoft.com/office/drawing/2014/main" id="{39363758-A078-DDC9-8178-00C193A2566C}"/>
              </a:ext>
            </a:extLst>
          </p:cNvPr>
          <p:cNvPicPr>
            <a:picLocks noChangeAspect="1"/>
          </p:cNvPicPr>
          <p:nvPr/>
        </p:nvPicPr>
        <p:blipFill rotWithShape="1">
          <a:blip r:embed="rId3"/>
          <a:srcRect l="11443" r="4" b="4"/>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Sprint Review</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The Sprint Review inspects the outcomes of the Sprint and allows stakeholders to provide feedback</a:t>
            </a:r>
          </a:p>
          <a:p>
            <a:pPr lvl="0"/>
            <a:r>
              <a:rPr lang="en-US" dirty="0"/>
              <a:t>It's a working session to discuss progress and adjust the Product Backlog</a:t>
            </a:r>
          </a:p>
        </p:txBody>
      </p:sp>
    </p:spTree>
    <p:extLst>
      <p:ext uri="{BB962C8B-B14F-4D97-AF65-F5344CB8AC3E}">
        <p14:creationId xmlns:p14="http://schemas.microsoft.com/office/powerpoint/2010/main" val="325287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arge skydiving group mid-air">
            <a:extLst>
              <a:ext uri="{FF2B5EF4-FFF2-40B4-BE49-F238E27FC236}">
                <a16:creationId xmlns:a16="http://schemas.microsoft.com/office/drawing/2014/main" id="{FABB81C4-01E7-8C5D-C011-6B92F89FE013}"/>
              </a:ext>
            </a:extLst>
          </p:cNvPr>
          <p:cNvPicPr>
            <a:picLocks noChangeAspect="1"/>
          </p:cNvPicPr>
          <p:nvPr/>
        </p:nvPicPr>
        <p:blipFill rotWithShape="1">
          <a:blip r:embed="rId3"/>
          <a:srcRect l="6659" r="4981"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Sprint Retrospective</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The Sprint Retrospective focuses on improving the Scrum Team's quality and effectiveness</a:t>
            </a:r>
          </a:p>
          <a:p>
            <a:pPr lvl="0"/>
            <a:r>
              <a:rPr lang="en-US" dirty="0"/>
              <a:t>It identifies what went well, problems encountered, and actionable improvements</a:t>
            </a:r>
          </a:p>
        </p:txBody>
      </p:sp>
    </p:spTree>
    <p:extLst>
      <p:ext uri="{BB962C8B-B14F-4D97-AF65-F5344CB8AC3E}">
        <p14:creationId xmlns:p14="http://schemas.microsoft.com/office/powerpoint/2010/main" val="376311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ardboard boxes on conveyor belt">
            <a:extLst>
              <a:ext uri="{FF2B5EF4-FFF2-40B4-BE49-F238E27FC236}">
                <a16:creationId xmlns:a16="http://schemas.microsoft.com/office/drawing/2014/main" id="{3B2AF06B-176C-2E66-9CCF-F93888E2B88A}"/>
              </a:ext>
            </a:extLst>
          </p:cNvPr>
          <p:cNvPicPr>
            <a:picLocks noChangeAspect="1"/>
          </p:cNvPicPr>
          <p:nvPr/>
        </p:nvPicPr>
        <p:blipFill rotWithShape="1">
          <a:blip r:embed="rId3"/>
          <a:srcRect l="10438" r="1131"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789810"/>
            <a:ext cx="5920740" cy="1360898"/>
          </a:xfrm>
        </p:spPr>
        <p:txBody>
          <a:bodyPr>
            <a:normAutofit/>
          </a:bodyPr>
          <a:lstStyle/>
          <a:p>
            <a:r>
              <a:rPr lang="en-US" dirty="0"/>
              <a:t>Scrum Artifacts</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Scrum artifacts, including Product Backlog, Sprint Backlog, and Increment, provide visibility and transparency into work</a:t>
            </a:r>
          </a:p>
          <a:p>
            <a:pPr lvl="0"/>
            <a:r>
              <a:rPr lang="en-US" dirty="0"/>
              <a:t>They are essential for achieving the Product Goal</a:t>
            </a:r>
          </a:p>
        </p:txBody>
      </p:sp>
    </p:spTree>
    <p:extLst>
      <p:ext uri="{BB962C8B-B14F-4D97-AF65-F5344CB8AC3E}">
        <p14:creationId xmlns:p14="http://schemas.microsoft.com/office/powerpoint/2010/main" val="2234291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lue scheduled pillbox">
            <a:extLst>
              <a:ext uri="{FF2B5EF4-FFF2-40B4-BE49-F238E27FC236}">
                <a16:creationId xmlns:a16="http://schemas.microsoft.com/office/drawing/2014/main" id="{09B2BB7F-246D-2D93-A5CF-39D70D712D8E}"/>
              </a:ext>
            </a:extLst>
          </p:cNvPr>
          <p:cNvPicPr>
            <a:picLocks noChangeAspect="1"/>
          </p:cNvPicPr>
          <p:nvPr/>
        </p:nvPicPr>
        <p:blipFill rotWithShape="1">
          <a:blip r:embed="rId3"/>
          <a:srcRect r="11570"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Product Backlog</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The Product Backlog is an ordered list of work needed to improve the product</a:t>
            </a:r>
          </a:p>
          <a:p>
            <a:pPr lvl="0"/>
            <a:r>
              <a:rPr lang="en-US" dirty="0"/>
              <a:t>It includes items that can be done in one Sprint and evolves over time</a:t>
            </a:r>
          </a:p>
          <a:p>
            <a:pPr lvl="0"/>
            <a:r>
              <a:rPr lang="en-US" dirty="0"/>
              <a:t>It guides the selection and refinement of Product Backlog items</a:t>
            </a:r>
          </a:p>
        </p:txBody>
      </p:sp>
    </p:spTree>
    <p:extLst>
      <p:ext uri="{BB962C8B-B14F-4D97-AF65-F5344CB8AC3E}">
        <p14:creationId xmlns:p14="http://schemas.microsoft.com/office/powerpoint/2010/main" val="392185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184B04-A36C-9345-A0DD-F3DD55A991F4}"/>
              </a:ext>
            </a:extLst>
          </p:cNvPr>
          <p:cNvPicPr>
            <a:picLocks noChangeAspect="1"/>
          </p:cNvPicPr>
          <p:nvPr/>
        </p:nvPicPr>
        <p:blipFill rotWithShape="1">
          <a:blip r:embed="rId3"/>
          <a:srcRect r="30036" b="6250"/>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Sprint Backlog</a:t>
            </a:r>
          </a:p>
        </p:txBody>
      </p:sp>
      <p:sp>
        <p:nvSpPr>
          <p:cNvPr id="3" name="Content Placeholder"/>
          <p:cNvSpPr>
            <a:spLocks noGrp="1"/>
          </p:cNvSpPr>
          <p:nvPr>
            <p:ph idx="1"/>
          </p:nvPr>
        </p:nvSpPr>
        <p:spPr>
          <a:xfrm>
            <a:off x="1143002" y="2332029"/>
            <a:ext cx="4118906" cy="3840171"/>
          </a:xfrm>
        </p:spPr>
        <p:txBody>
          <a:bodyPr>
            <a:normAutofit/>
          </a:bodyPr>
          <a:lstStyle/>
          <a:p>
            <a:pPr lvl="0">
              <a:lnSpc>
                <a:spcPct val="110000"/>
              </a:lnSpc>
            </a:pPr>
            <a:r>
              <a:rPr lang="en-US" sz="1900" dirty="0"/>
              <a:t>The Sprint Backlog contains the Sprint Goal, selected Product Backlog items, and the plan for delivering the Increment</a:t>
            </a:r>
          </a:p>
          <a:p>
            <a:pPr lvl="0">
              <a:lnSpc>
                <a:spcPct val="110000"/>
              </a:lnSpc>
            </a:pPr>
            <a:r>
              <a:rPr lang="en-US" sz="1900" dirty="0"/>
              <a:t>It's a dynamic plan created by the Developers</a:t>
            </a:r>
          </a:p>
          <a:p>
            <a:pPr lvl="0">
              <a:lnSpc>
                <a:spcPct val="110000"/>
              </a:lnSpc>
            </a:pPr>
            <a:r>
              <a:rPr lang="en-US" sz="1900" dirty="0"/>
              <a:t>Commitment: Sprint Goal The Sprint Goal is the single objective for the Sprint, providing focus and coherence to the Scrum Team's work</a:t>
            </a:r>
          </a:p>
        </p:txBody>
      </p:sp>
    </p:spTree>
    <p:extLst>
      <p:ext uri="{BB962C8B-B14F-4D97-AF65-F5344CB8AC3E}">
        <p14:creationId xmlns:p14="http://schemas.microsoft.com/office/powerpoint/2010/main" val="3441334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opening laptop">
            <a:extLst>
              <a:ext uri="{FF2B5EF4-FFF2-40B4-BE49-F238E27FC236}">
                <a16:creationId xmlns:a16="http://schemas.microsoft.com/office/drawing/2014/main" id="{96C5B9EF-504F-085A-5A3B-BECD89555855}"/>
              </a:ext>
            </a:extLst>
          </p:cNvPr>
          <p:cNvPicPr>
            <a:picLocks noChangeAspect="1"/>
          </p:cNvPicPr>
          <p:nvPr/>
        </p:nvPicPr>
        <p:blipFill rotWithShape="1">
          <a:blip r:embed="rId3"/>
          <a:srcRect l="11573" r="-3"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Increment</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sz="1900" dirty="0"/>
              <a:t>An Increment is a usable, concrete step toward the Product Goal</a:t>
            </a:r>
          </a:p>
          <a:p>
            <a:pPr lvl="0"/>
            <a:r>
              <a:rPr lang="en-US" sz="1900" dirty="0"/>
              <a:t>It's thoroughly verified and adds value to the product</a:t>
            </a:r>
          </a:p>
          <a:p>
            <a:pPr lvl="0"/>
            <a:r>
              <a:rPr lang="en-US" sz="1900" dirty="0"/>
              <a:t>Commitment: Definition of Done Commitment: Definition of Done The Definition of Done ensures that each Increment meets the required quality standards before it's considered complete</a:t>
            </a:r>
          </a:p>
        </p:txBody>
      </p:sp>
    </p:spTree>
    <p:extLst>
      <p:ext uri="{BB962C8B-B14F-4D97-AF65-F5344CB8AC3E}">
        <p14:creationId xmlns:p14="http://schemas.microsoft.com/office/powerpoint/2010/main" val="56910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bulbs with a yellow one standing out">
            <a:extLst>
              <a:ext uri="{FF2B5EF4-FFF2-40B4-BE49-F238E27FC236}">
                <a16:creationId xmlns:a16="http://schemas.microsoft.com/office/drawing/2014/main" id="{5618199B-8553-0A79-5379-FF22068DDAA0}"/>
              </a:ext>
            </a:extLst>
          </p:cNvPr>
          <p:cNvPicPr>
            <a:picLocks noChangeAspect="1"/>
          </p:cNvPicPr>
          <p:nvPr/>
        </p:nvPicPr>
        <p:blipFill rotWithShape="1">
          <a:blip r:embed="rId3"/>
          <a:srcRect l="11573" r="-3"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Conclusion</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In conclusion, Scrum is a powerful framework rooted in empiricism, lean thinking, and a set of values</a:t>
            </a:r>
          </a:p>
          <a:p>
            <a:pPr lvl="0"/>
            <a:r>
              <a:rPr lang="en-US" dirty="0"/>
              <a:t>It enables teams to deliver value efficiently, adapt to change, and continuously improve</a:t>
            </a:r>
          </a:p>
        </p:txBody>
      </p:sp>
    </p:spTree>
    <p:extLst>
      <p:ext uri="{BB962C8B-B14F-4D97-AF65-F5344CB8AC3E}">
        <p14:creationId xmlns:p14="http://schemas.microsoft.com/office/powerpoint/2010/main" val="139285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0" y="872937"/>
            <a:ext cx="7810169" cy="1360898"/>
          </a:xfrm>
        </p:spPr>
        <p:txBody>
          <a:bodyPr>
            <a:normAutofit/>
          </a:bodyPr>
          <a:lstStyle/>
          <a:p>
            <a:r>
              <a:rPr lang="en-US" dirty="0"/>
              <a:t>Practical Steps for implementation</a:t>
            </a:r>
          </a:p>
        </p:txBody>
      </p:sp>
      <p:sp>
        <p:nvSpPr>
          <p:cNvPr id="3" name="Content Placeholder"/>
          <p:cNvSpPr>
            <a:spLocks noGrp="1"/>
          </p:cNvSpPr>
          <p:nvPr>
            <p:ph idx="1"/>
          </p:nvPr>
        </p:nvSpPr>
        <p:spPr>
          <a:xfrm>
            <a:off x="1142999" y="2332029"/>
            <a:ext cx="5435302" cy="3382972"/>
          </a:xfrm>
        </p:spPr>
        <p:txBody>
          <a:bodyPr>
            <a:normAutofit/>
          </a:bodyPr>
          <a:lstStyle/>
          <a:p>
            <a:pPr lvl="0"/>
            <a:r>
              <a:rPr lang="en-US" dirty="0"/>
              <a:t>Next Steps Let's discuss the practical steps for implementing Scrum within our organization</a:t>
            </a:r>
          </a:p>
          <a:p>
            <a:pPr lvl="0"/>
            <a:r>
              <a:rPr lang="en-US" dirty="0"/>
              <a:t>Training, collaboration, and ongoing support will be crucial in making this transition successful</a:t>
            </a:r>
          </a:p>
        </p:txBody>
      </p:sp>
      <p:pic>
        <p:nvPicPr>
          <p:cNvPr id="6" name="Picture 5" descr="Puzzle">
            <a:extLst>
              <a:ext uri="{FF2B5EF4-FFF2-40B4-BE49-F238E27FC236}">
                <a16:creationId xmlns:a16="http://schemas.microsoft.com/office/drawing/2014/main" id="{38C858F2-30BF-001F-A41B-DA5E7D1772D9}"/>
              </a:ext>
            </a:extLst>
          </p:cNvPr>
          <p:cNvPicPr>
            <a:picLocks noChangeAspect="1"/>
          </p:cNvPicPr>
          <p:nvPr/>
        </p:nvPicPr>
        <p:blipFill rotWithShape="1">
          <a:blip r:embed="rId3">
            <a:alphaModFix/>
          </a:blip>
          <a:srcRect l="15256" r="11294" b="-3"/>
          <a:stretch/>
        </p:blipFill>
        <p:spPr>
          <a:xfrm>
            <a:off x="4634621" y="10"/>
            <a:ext cx="7557379" cy="6857990"/>
          </a:xfrm>
          <a:custGeom>
            <a:avLst/>
            <a:gdLst/>
            <a:ahLst/>
            <a:cxnLst/>
            <a:rect l="l" t="t" r="r" b="b"/>
            <a:pathLst>
              <a:path w="7557379" h="6858000">
                <a:moveTo>
                  <a:pt x="62130" y="0"/>
                </a:moveTo>
                <a:lnTo>
                  <a:pt x="7557379" y="0"/>
                </a:lnTo>
                <a:lnTo>
                  <a:pt x="7557379" y="6858000"/>
                </a:lnTo>
                <a:lnTo>
                  <a:pt x="0" y="6858000"/>
                </a:lnTo>
                <a:lnTo>
                  <a:pt x="0" y="6857999"/>
                </a:lnTo>
                <a:lnTo>
                  <a:pt x="736812" y="6857999"/>
                </a:lnTo>
                <a:lnTo>
                  <a:pt x="6722464" y="3"/>
                </a:lnTo>
                <a:lnTo>
                  <a:pt x="7041779" y="1"/>
                </a:lnTo>
                <a:lnTo>
                  <a:pt x="62130" y="1"/>
                </a:lnTo>
                <a:close/>
              </a:path>
            </a:pathLst>
          </a:custGeom>
        </p:spPr>
      </p:pic>
      <p:sp>
        <p:nvSpPr>
          <p:cNvPr id="12" name="Freeform: Shape 11">
            <a:extLst>
              <a:ext uri="{FF2B5EF4-FFF2-40B4-BE49-F238E27FC236}">
                <a16:creationId xmlns:a16="http://schemas.microsoft.com/office/drawing/2014/main" id="{6D6B3702-19B7-471C-974D-4A163151E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6547" y="0"/>
            <a:ext cx="6812757" cy="6858000"/>
          </a:xfrm>
          <a:custGeom>
            <a:avLst/>
            <a:gdLst>
              <a:gd name="connsiteX0" fmla="*/ 6010592 w 6899617"/>
              <a:gd name="connsiteY0" fmla="*/ 0 h 6858000"/>
              <a:gd name="connsiteX1" fmla="*/ 6899617 w 6899617"/>
              <a:gd name="connsiteY1" fmla="*/ 0 h 6858000"/>
              <a:gd name="connsiteX2" fmla="*/ 6899617 w 6899617"/>
              <a:gd name="connsiteY2" fmla="*/ 1529274 h 6858000"/>
              <a:gd name="connsiteX3" fmla="*/ 2229334 w 6899617"/>
              <a:gd name="connsiteY3" fmla="*/ 6858000 h 6858000"/>
              <a:gd name="connsiteX4" fmla="*/ 0 w 6899617"/>
              <a:gd name="connsiteY4" fmla="*/ 6858000 h 6858000"/>
              <a:gd name="connsiteX0" fmla="*/ 5966258 w 6855283"/>
              <a:gd name="connsiteY0" fmla="*/ 0 h 6858000"/>
              <a:gd name="connsiteX1" fmla="*/ 6855283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55283"/>
              <a:gd name="connsiteY0" fmla="*/ 0 h 6858000"/>
              <a:gd name="connsiteX1" fmla="*/ 6810948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10948"/>
              <a:gd name="connsiteY0" fmla="*/ 0 h 6858000"/>
              <a:gd name="connsiteX1" fmla="*/ 6810948 w 6810948"/>
              <a:gd name="connsiteY1" fmla="*/ 0 h 6858000"/>
              <a:gd name="connsiteX2" fmla="*/ 6799865 w 6810948"/>
              <a:gd name="connsiteY2" fmla="*/ 1562525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0948"/>
              <a:gd name="connsiteY0" fmla="*/ 0 h 6858000"/>
              <a:gd name="connsiteX1" fmla="*/ 6810948 w 6810948"/>
              <a:gd name="connsiteY1" fmla="*/ 0 h 6858000"/>
              <a:gd name="connsiteX2" fmla="*/ 6799865 w 6810948"/>
              <a:gd name="connsiteY2" fmla="*/ 1551442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2757" h="6858000">
                <a:moveTo>
                  <a:pt x="5966258" y="0"/>
                </a:moveTo>
                <a:lnTo>
                  <a:pt x="6810948" y="0"/>
                </a:lnTo>
                <a:cubicBezTo>
                  <a:pt x="6807254" y="520842"/>
                  <a:pt x="6815473" y="1006772"/>
                  <a:pt x="6811779" y="1527614"/>
                </a:cubicBezTo>
                <a:lnTo>
                  <a:pt x="2185000" y="6858000"/>
                </a:lnTo>
                <a:lnTo>
                  <a:pt x="0" y="6858000"/>
                </a:lnTo>
                <a:lnTo>
                  <a:pt x="5966258" y="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50D86B0D-0E25-49AC-8123-2522E0A76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40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ands holding each other's wrists and interlinked to form a circle">
            <a:extLst>
              <a:ext uri="{FF2B5EF4-FFF2-40B4-BE49-F238E27FC236}">
                <a16:creationId xmlns:a16="http://schemas.microsoft.com/office/drawing/2014/main" id="{879D8353-5401-E097-9F70-18A1FC022A0A}"/>
              </a:ext>
            </a:extLst>
          </p:cNvPr>
          <p:cNvPicPr>
            <a:picLocks noChangeAspect="1"/>
          </p:cNvPicPr>
          <p:nvPr/>
        </p:nvPicPr>
        <p:blipFill rotWithShape="1">
          <a:blip r:embed="rId3"/>
          <a:srcRect l="5090" r="6480"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GB" dirty="0"/>
              <a:t>Welcome!</a:t>
            </a:r>
            <a:endParaRPr dirty="0"/>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Welcome, ladies and gentlemen</a:t>
            </a:r>
          </a:p>
          <a:p>
            <a:pPr lvl="0"/>
            <a:r>
              <a:rPr lang="en-US" dirty="0"/>
              <a:t>Today, we'll dive into the world of Scrum, a powerful framework that can revolutionize how we work and achieve our goals</a:t>
            </a:r>
          </a:p>
        </p:txBody>
      </p:sp>
    </p:spTree>
    <p:extLst>
      <p:ext uri="{BB962C8B-B14F-4D97-AF65-F5344CB8AC3E}">
        <p14:creationId xmlns:p14="http://schemas.microsoft.com/office/powerpoint/2010/main" val="3842427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B48809BC-45A6-0138-E464-5B19EA245C29}"/>
              </a:ext>
            </a:extLst>
          </p:cNvPr>
          <p:cNvPicPr>
            <a:picLocks noChangeAspect="1"/>
          </p:cNvPicPr>
          <p:nvPr/>
        </p:nvPicPr>
        <p:blipFill rotWithShape="1">
          <a:blip r:embed="rId3"/>
          <a:srcRect l="11573" r="-3"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Thank You</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Thank you for your time and attention</a:t>
            </a:r>
          </a:p>
          <a:p>
            <a:pPr lvl="0"/>
            <a:r>
              <a:rPr lang="en-US" dirty="0"/>
              <a:t>We look forward to exploring Scrum's potential to enhance our work and deliver even greater value</a:t>
            </a:r>
          </a:p>
        </p:txBody>
      </p:sp>
    </p:spTree>
    <p:extLst>
      <p:ext uri="{BB962C8B-B14F-4D97-AF65-F5344CB8AC3E}">
        <p14:creationId xmlns:p14="http://schemas.microsoft.com/office/powerpoint/2010/main" val="2387774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lack and white finish line">
            <a:extLst>
              <a:ext uri="{FF2B5EF4-FFF2-40B4-BE49-F238E27FC236}">
                <a16:creationId xmlns:a16="http://schemas.microsoft.com/office/drawing/2014/main" id="{5465F771-BE1A-CAC1-5AD2-6233479156C4}"/>
              </a:ext>
            </a:extLst>
          </p:cNvPr>
          <p:cNvPicPr>
            <a:picLocks noChangeAspect="1"/>
          </p:cNvPicPr>
          <p:nvPr/>
        </p:nvPicPr>
        <p:blipFill rotWithShape="1">
          <a:blip r:embed="rId3"/>
          <a:srcRect l="6488" r="5345"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Purpose of the Scrum Guide</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The Scrum Guide, developed in the early 1990s, is our roadmap to understanding Scrum</a:t>
            </a:r>
          </a:p>
          <a:p>
            <a:pPr lvl="0"/>
            <a:r>
              <a:rPr lang="en-US" dirty="0"/>
              <a:t>It defines Scrum's elements, rules, and principles essential for delivering value effectively</a:t>
            </a:r>
          </a:p>
        </p:txBody>
      </p:sp>
    </p:spTree>
    <p:extLst>
      <p:ext uri="{BB962C8B-B14F-4D97-AF65-F5344CB8AC3E}">
        <p14:creationId xmlns:p14="http://schemas.microsoft.com/office/powerpoint/2010/main" val="1497341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ardboard boxes on conveyor belt">
            <a:extLst>
              <a:ext uri="{FF2B5EF4-FFF2-40B4-BE49-F238E27FC236}">
                <a16:creationId xmlns:a16="http://schemas.microsoft.com/office/drawing/2014/main" id="{00BA70BF-7547-2FDD-3FA2-BB2ED81ABEB3}"/>
              </a:ext>
            </a:extLst>
          </p:cNvPr>
          <p:cNvPicPr>
            <a:picLocks noChangeAspect="1"/>
          </p:cNvPicPr>
          <p:nvPr/>
        </p:nvPicPr>
        <p:blipFill rotWithShape="1">
          <a:blip r:embed="rId3"/>
          <a:srcRect l="10438" r="1131"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Scrum Definition</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Scrum is a lightweight framework designed for adaptive solutions to complex problems</a:t>
            </a:r>
          </a:p>
          <a:p>
            <a:pPr lvl="0"/>
            <a:r>
              <a:rPr lang="en-US" dirty="0"/>
              <a:t>It revolves around four core activities: Product Backlog, Sprint, Inspection, and Adaptation</a:t>
            </a:r>
          </a:p>
        </p:txBody>
      </p:sp>
    </p:spTree>
    <p:extLst>
      <p:ext uri="{BB962C8B-B14F-4D97-AF65-F5344CB8AC3E}">
        <p14:creationId xmlns:p14="http://schemas.microsoft.com/office/powerpoint/2010/main" val="410591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bulbs with a yellow one standing out">
            <a:extLst>
              <a:ext uri="{FF2B5EF4-FFF2-40B4-BE49-F238E27FC236}">
                <a16:creationId xmlns:a16="http://schemas.microsoft.com/office/drawing/2014/main" id="{D189A9A6-D0CE-1B15-9209-28F6F4D841D8}"/>
              </a:ext>
            </a:extLst>
          </p:cNvPr>
          <p:cNvPicPr>
            <a:picLocks noChangeAspect="1"/>
          </p:cNvPicPr>
          <p:nvPr/>
        </p:nvPicPr>
        <p:blipFill rotWithShape="1">
          <a:blip r:embed="rId3"/>
          <a:srcRect l="11573" r="-3"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Scrum Theory</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Scrum is grounded in empiricism and lean thinking</a:t>
            </a:r>
          </a:p>
          <a:p>
            <a:pPr lvl="0"/>
            <a:r>
              <a:rPr lang="en-US" dirty="0"/>
              <a:t>It emphasizes learning from experience and focuses on reducing waste, making it highly efficient and effective</a:t>
            </a:r>
          </a:p>
        </p:txBody>
      </p:sp>
    </p:spTree>
    <p:extLst>
      <p:ext uri="{BB962C8B-B14F-4D97-AF65-F5344CB8AC3E}">
        <p14:creationId xmlns:p14="http://schemas.microsoft.com/office/powerpoint/2010/main" val="303577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ands holding each other's wrists and interlinked to form a circle">
            <a:extLst>
              <a:ext uri="{FF2B5EF4-FFF2-40B4-BE49-F238E27FC236}">
                <a16:creationId xmlns:a16="http://schemas.microsoft.com/office/drawing/2014/main" id="{D1820BDC-598D-F010-FBD7-C6BF2D41FC6F}"/>
              </a:ext>
            </a:extLst>
          </p:cNvPr>
          <p:cNvPicPr>
            <a:picLocks noChangeAspect="1"/>
          </p:cNvPicPr>
          <p:nvPr/>
        </p:nvPicPr>
        <p:blipFill rotWithShape="1">
          <a:blip r:embed="rId3"/>
          <a:srcRect l="5090" r="6480"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Scrum Values</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Scrum embraces five core values: Commitment, Focus, Openness, Respect, and Courage</a:t>
            </a:r>
          </a:p>
          <a:p>
            <a:pPr lvl="0"/>
            <a:r>
              <a:rPr lang="en-US" dirty="0"/>
              <a:t>These values guide Scrum teams in their work and interactions</a:t>
            </a:r>
          </a:p>
        </p:txBody>
      </p:sp>
    </p:spTree>
    <p:extLst>
      <p:ext uri="{BB962C8B-B14F-4D97-AF65-F5344CB8AC3E}">
        <p14:creationId xmlns:p14="http://schemas.microsoft.com/office/powerpoint/2010/main" val="4258882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ands-on top of each other">
            <a:extLst>
              <a:ext uri="{FF2B5EF4-FFF2-40B4-BE49-F238E27FC236}">
                <a16:creationId xmlns:a16="http://schemas.microsoft.com/office/drawing/2014/main" id="{B8AFB5F7-F4C2-FE1A-9B86-04F0E16C7717}"/>
              </a:ext>
            </a:extLst>
          </p:cNvPr>
          <p:cNvPicPr>
            <a:picLocks noChangeAspect="1"/>
          </p:cNvPicPr>
          <p:nvPr/>
        </p:nvPicPr>
        <p:blipFill rotWithShape="1">
          <a:blip r:embed="rId3"/>
          <a:srcRect l="42086" r="-2" b="-2"/>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Scrum Team</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The Scrum Team is the heart of Scrum, consisting of a Product Owner, Developers, and a Scrum Master</a:t>
            </a:r>
          </a:p>
          <a:p>
            <a:pPr lvl="0"/>
            <a:r>
              <a:rPr lang="en-US" dirty="0"/>
              <a:t>This cross-functional, self-managing team collaborates to achieve a common goal</a:t>
            </a:r>
          </a:p>
        </p:txBody>
      </p:sp>
    </p:spTree>
    <p:extLst>
      <p:ext uri="{BB962C8B-B14F-4D97-AF65-F5344CB8AC3E}">
        <p14:creationId xmlns:p14="http://schemas.microsoft.com/office/powerpoint/2010/main" val="259294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race track with numbers painted on it">
            <a:extLst>
              <a:ext uri="{FF2B5EF4-FFF2-40B4-BE49-F238E27FC236}">
                <a16:creationId xmlns:a16="http://schemas.microsoft.com/office/drawing/2014/main" id="{97540273-85D6-2087-092D-23A9B0C9B07B}"/>
              </a:ext>
            </a:extLst>
          </p:cNvPr>
          <p:cNvPicPr>
            <a:picLocks noChangeAspect="1"/>
          </p:cNvPicPr>
          <p:nvPr/>
        </p:nvPicPr>
        <p:blipFill rotWithShape="1">
          <a:blip r:embed="rId3"/>
          <a:srcRect l="17102" r="5740"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Scrum Events</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Scrum includes five key events: Sprint, Sprint Planning, Daily Scrum, Sprint Review, and Sprint Retrospective</a:t>
            </a:r>
          </a:p>
          <a:p>
            <a:pPr lvl="0"/>
            <a:r>
              <a:rPr lang="en-US" dirty="0"/>
              <a:t>These events provide structure and enable transparency throughout the Sprint</a:t>
            </a:r>
          </a:p>
        </p:txBody>
      </p:sp>
    </p:spTree>
    <p:extLst>
      <p:ext uri="{BB962C8B-B14F-4D97-AF65-F5344CB8AC3E}">
        <p14:creationId xmlns:p14="http://schemas.microsoft.com/office/powerpoint/2010/main" val="1447553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orm's eye view of the feet of a person running on the road">
            <a:extLst>
              <a:ext uri="{FF2B5EF4-FFF2-40B4-BE49-F238E27FC236}">
                <a16:creationId xmlns:a16="http://schemas.microsoft.com/office/drawing/2014/main" id="{7A4B04BE-6AF1-357C-5D33-3EAC23774A48}"/>
              </a:ext>
            </a:extLst>
          </p:cNvPr>
          <p:cNvPicPr>
            <a:picLocks noChangeAspect="1"/>
          </p:cNvPicPr>
          <p:nvPr/>
        </p:nvPicPr>
        <p:blipFill rotWithShape="1">
          <a:blip r:embed="rId3"/>
          <a:srcRect l="15266" r="-2" b="-2"/>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3001" y="872937"/>
            <a:ext cx="5920740" cy="1360898"/>
          </a:xfrm>
        </p:spPr>
        <p:txBody>
          <a:bodyPr>
            <a:normAutofit/>
          </a:bodyPr>
          <a:lstStyle/>
          <a:p>
            <a:r>
              <a:rPr lang="en-US" dirty="0"/>
              <a:t>The Sprint</a:t>
            </a:r>
          </a:p>
        </p:txBody>
      </p:sp>
      <p:sp>
        <p:nvSpPr>
          <p:cNvPr id="3" name="Content Placeholder"/>
          <p:cNvSpPr>
            <a:spLocks noGrp="1"/>
          </p:cNvSpPr>
          <p:nvPr>
            <p:ph idx="1"/>
          </p:nvPr>
        </p:nvSpPr>
        <p:spPr>
          <a:xfrm>
            <a:off x="1143002" y="2332029"/>
            <a:ext cx="4118906" cy="3840171"/>
          </a:xfrm>
        </p:spPr>
        <p:txBody>
          <a:bodyPr>
            <a:normAutofit/>
          </a:bodyPr>
          <a:lstStyle/>
          <a:p>
            <a:pPr lvl="0"/>
            <a:r>
              <a:rPr lang="en-US" dirty="0"/>
              <a:t>Sprints are the heartbeat of Scrum, lasting a fixed duration</a:t>
            </a:r>
          </a:p>
          <a:p>
            <a:pPr lvl="0"/>
            <a:r>
              <a:rPr lang="en-US" dirty="0"/>
              <a:t>They ensure predictability, quality, and a regular inspection of progress</a:t>
            </a:r>
          </a:p>
        </p:txBody>
      </p:sp>
    </p:spTree>
    <p:extLst>
      <p:ext uri="{BB962C8B-B14F-4D97-AF65-F5344CB8AC3E}">
        <p14:creationId xmlns:p14="http://schemas.microsoft.com/office/powerpoint/2010/main" val="3439181514"/>
      </p:ext>
    </p:extLst>
  </p:cSld>
  <p:clrMapOvr>
    <a:masterClrMapping/>
  </p:clrMapOvr>
</p:sld>
</file>

<file path=ppt/theme/theme1.xml><?xml version="1.0" encoding="utf-8"?>
<a:theme xmlns:a="http://schemas.openxmlformats.org/drawingml/2006/main" name="RegattaVTI">
  <a:themeElements>
    <a:clrScheme name="AnalogousFromDarkSeedLeftStep">
      <a:dk1>
        <a:srgbClr val="000000"/>
      </a:dk1>
      <a:lt1>
        <a:srgbClr val="FFFFFF"/>
      </a:lt1>
      <a:dk2>
        <a:srgbClr val="413424"/>
      </a:dk2>
      <a:lt2>
        <a:srgbClr val="E8E2E7"/>
      </a:lt2>
      <a:accent1>
        <a:srgbClr val="21BA43"/>
      </a:accent1>
      <a:accent2>
        <a:srgbClr val="34B914"/>
      </a:accent2>
      <a:accent3>
        <a:srgbClr val="79B220"/>
      </a:accent3>
      <a:accent4>
        <a:srgbClr val="A9A512"/>
      </a:accent4>
      <a:accent5>
        <a:srgbClr val="E38E25"/>
      </a:accent5>
      <a:accent6>
        <a:srgbClr val="D53117"/>
      </a:accent6>
      <a:hlink>
        <a:srgbClr val="9B7E33"/>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3547</Words>
  <Application>Microsoft Office PowerPoint</Application>
  <PresentationFormat>Widescreen</PresentationFormat>
  <Paragraphs>141</Paragraphs>
  <Slides>20</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Söhne</vt:lpstr>
      <vt:lpstr>Walbaum Display</vt:lpstr>
      <vt:lpstr>RegattaVTI</vt:lpstr>
      <vt:lpstr>Introduction to Scrum</vt:lpstr>
      <vt:lpstr>Welcome!</vt:lpstr>
      <vt:lpstr>Purpose of the Scrum Guide</vt:lpstr>
      <vt:lpstr>Scrum Definition</vt:lpstr>
      <vt:lpstr>Scrum Theory</vt:lpstr>
      <vt:lpstr>Scrum Values</vt:lpstr>
      <vt:lpstr>Scrum Team</vt:lpstr>
      <vt:lpstr>Scrum Events</vt:lpstr>
      <vt:lpstr>The Sprint</vt:lpstr>
      <vt:lpstr>Sprint Planning</vt:lpstr>
      <vt:lpstr>Daily Scrum</vt:lpstr>
      <vt:lpstr>Sprint Review</vt:lpstr>
      <vt:lpstr>Sprint Retrospective</vt:lpstr>
      <vt:lpstr>Scrum Artifacts</vt:lpstr>
      <vt:lpstr>Product Backlog</vt:lpstr>
      <vt:lpstr>Sprint Backlog</vt:lpstr>
      <vt:lpstr>Increment</vt:lpstr>
      <vt:lpstr>Conclusion</vt:lpstr>
      <vt:lpstr>Practical Steps for implementation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Jagpal Singh</cp:lastModifiedBy>
  <cp:revision>8</cp:revision>
  <dcterms:created xsi:type="dcterms:W3CDTF">2023-09-10T13:20:44Z</dcterms:created>
  <dcterms:modified xsi:type="dcterms:W3CDTF">2023-09-10T13:43:35Z</dcterms:modified>
</cp:coreProperties>
</file>